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0.svg" ContentType="image/svg+xml"/>
  <Override PartName="/ppt/media/image11.svg" ContentType="image/svg+xml"/>
  <Override PartName="/ppt/media/image12.svg" ContentType="image/svg+xml"/>
  <Override PartName="/ppt/media/image23.svg" ContentType="image/svg+xml"/>
  <Override PartName="/ppt/media/image24.svg" ContentType="image/svg+xml"/>
  <Override PartName="/ppt/media/image26.svg" ContentType="image/svg+xml"/>
  <Override PartName="/ppt/media/image28.svg" ContentType="image/svg+xml"/>
  <Override PartName="/ppt/media/image30.svg" ContentType="image/svg+xml"/>
  <Override PartName="/ppt/media/image32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Alexandria Medium" pitchFamily="34" charset="0"/>
      <p:regular r:id="rId17"/>
    </p:embeddedFont>
    <p:embeddedFont>
      <p:font typeface="Alexandria Medium" pitchFamily="34" charset="-122"/>
      <p:regular r:id="rId18"/>
    </p:embeddedFont>
    <p:embeddedFont>
      <p:font typeface="Alexandria Medium" pitchFamily="34" charset="-120"/>
      <p:regular r:id="rId19"/>
    </p:embeddedFont>
    <p:embeddedFont>
      <p:font typeface="Manrope" pitchFamily="34" charset="0"/>
      <p:bold r:id="rId20"/>
    </p:embeddedFont>
    <p:embeddedFont>
      <p:font typeface="Manrope" pitchFamily="34" charset="-122"/>
      <p:bold r:id="rId21"/>
    </p:embeddedFont>
    <p:embeddedFont>
      <p:font typeface="Manrope" pitchFamily="34" charset="-120"/>
      <p:bold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sv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32.svg"/><Relationship Id="rId8" Type="http://schemas.openxmlformats.org/officeDocument/2006/relationships/image" Target="../media/image31.png"/><Relationship Id="rId7" Type="http://schemas.openxmlformats.org/officeDocument/2006/relationships/image" Target="../media/image30.svg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Relationship Id="rId3" Type="http://schemas.openxmlformats.org/officeDocument/2006/relationships/image" Target="../media/image26.svg"/><Relationship Id="rId2" Type="http://schemas.openxmlformats.org/officeDocument/2006/relationships/image" Target="../media/image8.png"/><Relationship Id="rId12" Type="http://schemas.openxmlformats.org/officeDocument/2006/relationships/notesSlide" Target="../notesSlides/notesSlide10.xml"/><Relationship Id="rId11" Type="http://schemas.openxmlformats.org/officeDocument/2006/relationships/slideLayout" Target="../slideLayouts/slideLayout11.xml"/><Relationship Id="rId10" Type="http://schemas.openxmlformats.org/officeDocument/2006/relationships/tags" Target="../tags/tag20.xml"/><Relationship Id="rId1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5.xml"/><Relationship Id="rId8" Type="http://schemas.openxmlformats.org/officeDocument/2006/relationships/image" Target="../media/image10.svg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../media/image9.svg"/><Relationship Id="rId3" Type="http://schemas.openxmlformats.org/officeDocument/2006/relationships/image" Target="../media/image8.png"/><Relationship Id="rId21" Type="http://schemas.openxmlformats.org/officeDocument/2006/relationships/notesSlide" Target="../notesSlides/notesSlide3.xml"/><Relationship Id="rId20" Type="http://schemas.openxmlformats.org/officeDocument/2006/relationships/slideLayout" Target="../slideLayouts/slideLayout4.xml"/><Relationship Id="rId2" Type="http://schemas.openxmlformats.org/officeDocument/2006/relationships/tags" Target="../tags/tag1.xml"/><Relationship Id="rId19" Type="http://schemas.openxmlformats.org/officeDocument/2006/relationships/tags" Target="../tags/tag13.xml"/><Relationship Id="rId18" Type="http://schemas.openxmlformats.org/officeDocument/2006/relationships/tags" Target="../tags/tag12.xml"/><Relationship Id="rId17" Type="http://schemas.openxmlformats.org/officeDocument/2006/relationships/tags" Target="../tags/tag11.xml"/><Relationship Id="rId16" Type="http://schemas.openxmlformats.org/officeDocument/2006/relationships/image" Target="../media/image12.svg"/><Relationship Id="rId15" Type="http://schemas.openxmlformats.org/officeDocument/2006/relationships/tags" Target="../tags/tag10.xml"/><Relationship Id="rId14" Type="http://schemas.openxmlformats.org/officeDocument/2006/relationships/tags" Target="../tags/tag9.xml"/><Relationship Id="rId13" Type="http://schemas.openxmlformats.org/officeDocument/2006/relationships/tags" Target="../tags/tag8.xml"/><Relationship Id="rId12" Type="http://schemas.openxmlformats.org/officeDocument/2006/relationships/image" Target="../media/image11.svg"/><Relationship Id="rId11" Type="http://schemas.openxmlformats.org/officeDocument/2006/relationships/tags" Target="../tags/tag7.xml"/><Relationship Id="rId10" Type="http://schemas.openxmlformats.org/officeDocument/2006/relationships/tags" Target="../tags/tag6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3.png"/><Relationship Id="rId1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6.xml"/><Relationship Id="rId6" Type="http://schemas.openxmlformats.org/officeDocument/2006/relationships/tags" Target="../tags/tag1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6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9.xml"/><Relationship Id="rId5" Type="http://schemas.openxmlformats.org/officeDocument/2006/relationships/tags" Target="../tags/tag18.xml"/><Relationship Id="rId4" Type="http://schemas.openxmlformats.org/officeDocument/2006/relationships/image" Target="../media/image24.svg"/><Relationship Id="rId3" Type="http://schemas.openxmlformats.org/officeDocument/2006/relationships/image" Target="../media/image23.svg"/><Relationship Id="rId2" Type="http://schemas.openxmlformats.org/officeDocument/2006/relationships/image" Target="../media/image8.png"/><Relationship Id="rId1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Fitness Club Membership Management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 comprehensive relational database system for modern fitness clubs.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1951"/>
            <a:ext cx="7477958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Conclusion: A Complete Solution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1857256" y="279058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Schema Design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281005"/>
            <a:ext cx="389870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Well-structured and normalized database.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342555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15633" y="3325416"/>
            <a:ext cx="339328" cy="3393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97203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Advanced Querying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462457"/>
            <a:ext cx="3898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Powerful data retrieval and analysis.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342555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75201" y="3325416"/>
            <a:ext cx="339328" cy="3393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24315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 Protection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733574"/>
            <a:ext cx="3898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Robust backup and recovery strategies.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342555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75201" y="5584984"/>
            <a:ext cx="339328" cy="33932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24315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Optimization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733574"/>
            <a:ext cx="389870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Transactions and indexing for peak performance.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2653" y="2342555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15633" y="5584984"/>
            <a:ext cx="339328" cy="339328"/>
          </a:xfrm>
          <a:prstGeom prst="rect">
            <a:avLst/>
          </a:prstGeom>
        </p:spPr>
      </p:pic>
      <p:sp>
        <p:nvSpPr>
          <p:cNvPr id="19" name="Rectangles 18"/>
          <p:cNvSpPr/>
          <p:nvPr>
            <p:custDataLst>
              <p:tags r:id="rId10"/>
            </p:custDataLst>
          </p:nvPr>
        </p:nvSpPr>
        <p:spPr>
          <a:xfrm>
            <a:off x="12477115" y="7644130"/>
            <a:ext cx="2153285" cy="490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2659"/>
            <a:ext cx="6936462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Introduction: Project Overview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2179796"/>
            <a:ext cx="3664744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B3D5E4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10" y="2179796"/>
            <a:ext cx="121920" cy="245661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42524" y="2437090"/>
            <a:ext cx="3058716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Relational Database System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142524" y="3145949"/>
            <a:ext cx="305871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project implements a robust relational database for fitness club management.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685348" y="2179796"/>
            <a:ext cx="3664863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B3D5E4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868" y="2179796"/>
            <a:ext cx="121920" cy="245661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034082" y="243709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034082" y="2783364"/>
            <a:ext cx="3058835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Includes schema design, ER modeling, SQL implementation, advanced queries, and data protection.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4863227"/>
            <a:ext cx="36647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B3D5E4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4863227"/>
            <a:ext cx="121920" cy="209371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42524" y="5120521"/>
            <a:ext cx="2983111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PostgreSQL Powered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142524" y="5610939"/>
            <a:ext cx="305871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Utilizes PostgreSQL as the powerful and reliable database engine.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21281"/>
            <a:ext cx="7556421" cy="11339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System Overview: What We Manage</a:t>
            </a:r>
            <a:endParaRPr lang="en-US" sz="3550" dirty="0"/>
          </a:p>
        </p:txBody>
      </p:sp>
      <p:pic>
        <p:nvPicPr>
          <p:cNvPr id="4" name="Image 1" descr="preencoded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80190" y="219539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>
            <p:custDataLst>
              <p:tags r:id="rId5"/>
            </p:custDataLst>
          </p:nvPr>
        </p:nvSpPr>
        <p:spPr>
          <a:xfrm>
            <a:off x="7130653" y="233005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Members &amp; Plans</a:t>
            </a:r>
            <a:endParaRPr lang="en-US" sz="2200" dirty="0"/>
          </a:p>
        </p:txBody>
      </p:sp>
      <p:sp>
        <p:nvSpPr>
          <p:cNvPr id="6" name="Text 2"/>
          <p:cNvSpPr/>
          <p:nvPr>
            <p:custDataLst>
              <p:tags r:id="rId6"/>
            </p:custDataLst>
          </p:nvPr>
        </p:nvSpPr>
        <p:spPr>
          <a:xfrm>
            <a:off x="7130653" y="2820472"/>
            <a:ext cx="670595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Information on members and their chosen membership plans.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80190" y="363700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>
            <p:custDataLst>
              <p:tags r:id="rId9"/>
            </p:custDataLst>
          </p:nvPr>
        </p:nvSpPr>
        <p:spPr>
          <a:xfrm>
            <a:off x="7130653" y="3771662"/>
            <a:ext cx="283547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Classes &amp; Schedules</a:t>
            </a:r>
            <a:endParaRPr lang="en-US" sz="2200" dirty="0"/>
          </a:p>
        </p:txBody>
      </p:sp>
      <p:sp>
        <p:nvSpPr>
          <p:cNvPr id="9" name="Text 4"/>
          <p:cNvSpPr/>
          <p:nvPr>
            <p:custDataLst>
              <p:tags r:id="rId10"/>
            </p:custDataLst>
          </p:nvPr>
        </p:nvSpPr>
        <p:spPr>
          <a:xfrm>
            <a:off x="7130653" y="4262080"/>
            <a:ext cx="670595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Details on classes, schedules, and attendance records.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280190" y="507861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>
            <p:custDataLst>
              <p:tags r:id="rId13"/>
            </p:custDataLst>
          </p:nvPr>
        </p:nvSpPr>
        <p:spPr>
          <a:xfrm>
            <a:off x="7130653" y="5213271"/>
            <a:ext cx="3704511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Payments &amp; Subscriptions</a:t>
            </a:r>
            <a:endParaRPr lang="en-US" sz="2200" dirty="0"/>
          </a:p>
        </p:txBody>
      </p:sp>
      <p:sp>
        <p:nvSpPr>
          <p:cNvPr id="12" name="Text 6"/>
          <p:cNvSpPr/>
          <p:nvPr>
            <p:custDataLst>
              <p:tags r:id="rId14"/>
            </p:custDataLst>
          </p:nvPr>
        </p:nvSpPr>
        <p:spPr>
          <a:xfrm>
            <a:off x="7130653" y="5703689"/>
            <a:ext cx="670595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Tracking of all payments and active subscriptions.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280190" y="6520220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>
            <p:custDataLst>
              <p:tags r:id="rId17"/>
            </p:custDataLst>
          </p:nvPr>
        </p:nvSpPr>
        <p:spPr>
          <a:xfrm>
            <a:off x="7130653" y="665487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Trainers &amp; Lockers</a:t>
            </a:r>
            <a:endParaRPr lang="en-US" sz="2200" dirty="0"/>
          </a:p>
        </p:txBody>
      </p:sp>
      <p:sp>
        <p:nvSpPr>
          <p:cNvPr id="15" name="Text 8"/>
          <p:cNvSpPr/>
          <p:nvPr>
            <p:custDataLst>
              <p:tags r:id="rId18"/>
            </p:custDataLst>
          </p:nvPr>
        </p:nvSpPr>
        <p:spPr>
          <a:xfrm>
            <a:off x="7130653" y="7145298"/>
            <a:ext cx="670595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Management of trainers and locker assignments.</a:t>
            </a:r>
            <a:endParaRPr lang="en-US" sz="1750" dirty="0"/>
          </a:p>
        </p:txBody>
      </p:sp>
      <p:sp>
        <p:nvSpPr>
          <p:cNvPr id="16" name="Rectangles 15"/>
          <p:cNvSpPr/>
          <p:nvPr>
            <p:custDataLst>
              <p:tags r:id="rId19"/>
            </p:custDataLst>
          </p:nvPr>
        </p:nvSpPr>
        <p:spPr>
          <a:xfrm>
            <a:off x="12477115" y="7644130"/>
            <a:ext cx="2153285" cy="490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88382"/>
            <a:ext cx="5297924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ER Model: </a:t>
            </a:r>
            <a:endParaRPr lang="en-US" sz="3550" dirty="0">
              <a:solidFill>
                <a:srgbClr val="5B6E8C"/>
              </a:solidFill>
              <a:latin typeface="Alexandria Medium" pitchFamily="34" charset="0"/>
              <a:ea typeface="Alexandria Medium" pitchFamily="34" charset="-122"/>
              <a:cs typeface="Alexandria Medium" pitchFamily="34" charset="-120"/>
            </a:endParaRPr>
          </a:p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Core Entities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4443651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6" name="Rectangles 15"/>
          <p:cNvSpPr/>
          <p:nvPr>
            <p:custDataLst>
              <p:tags r:id="rId1"/>
            </p:custDataLst>
          </p:nvPr>
        </p:nvSpPr>
        <p:spPr>
          <a:xfrm>
            <a:off x="12477115" y="7644130"/>
            <a:ext cx="2153285" cy="490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8145" y="238125"/>
            <a:ext cx="8991600" cy="77533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852" y="566857"/>
            <a:ext cx="4113728" cy="514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Key Relationships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9852" y="1492329"/>
            <a:ext cx="1028343" cy="123408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53816" y="1697950"/>
            <a:ext cx="3570089" cy="321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Member – Subscription (1:N)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1953816" y="2142530"/>
            <a:ext cx="11956733" cy="329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One member can have multiple subscriptions over time.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52" y="2726412"/>
            <a:ext cx="1028343" cy="123408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53816" y="2932033"/>
            <a:ext cx="4690586" cy="321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MembershipPlan – Subscription (1:N)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1953816" y="3376613"/>
            <a:ext cx="11956733" cy="329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 plan can be associated with many subscriptions.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852" y="3960495"/>
            <a:ext cx="1028343" cy="123408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53816" y="4166116"/>
            <a:ext cx="3592354" cy="321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Trainer – ClassSchedule (1:N)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1953816" y="4610695"/>
            <a:ext cx="11956733" cy="329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One trainer can lead multiple class schedules.</a:t>
            </a:r>
            <a:endParaRPr lang="en-US" sz="16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852" y="5194578"/>
            <a:ext cx="1028343" cy="123408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53816" y="5400199"/>
            <a:ext cx="3440192" cy="321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Member – Attendance (1:N)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1953816" y="5844778"/>
            <a:ext cx="11956733" cy="329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 member can have many attendance records.</a:t>
            </a:r>
            <a:endParaRPr lang="en-US" sz="16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852" y="6428661"/>
            <a:ext cx="1028343" cy="123408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53816" y="6634282"/>
            <a:ext cx="4219932" cy="321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Member – LockerAssignment (1:1)</a:t>
            </a:r>
            <a:endParaRPr lang="en-US" sz="2000" dirty="0"/>
          </a:p>
        </p:txBody>
      </p:sp>
      <p:sp>
        <p:nvSpPr>
          <p:cNvPr id="17" name="Text 10"/>
          <p:cNvSpPr/>
          <p:nvPr/>
        </p:nvSpPr>
        <p:spPr>
          <a:xfrm>
            <a:off x="1953816" y="7078861"/>
            <a:ext cx="11956733" cy="329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Each member has one locker assignment.</a:t>
            </a:r>
            <a:endParaRPr lang="en-US" sz="1600" dirty="0"/>
          </a:p>
        </p:txBody>
      </p:sp>
      <p:sp>
        <p:nvSpPr>
          <p:cNvPr id="18" name="Rectangles 17"/>
          <p:cNvSpPr/>
          <p:nvPr>
            <p:custDataLst>
              <p:tags r:id="rId6"/>
            </p:custDataLst>
          </p:nvPr>
        </p:nvSpPr>
        <p:spPr>
          <a:xfrm>
            <a:off x="12477115" y="7644130"/>
            <a:ext cx="2153285" cy="490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7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6118" y="471130"/>
            <a:ext cx="6689169" cy="4282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Database Implementation: PostgreSQL</a:t>
            </a:r>
            <a:endParaRPr lang="en-US" sz="2650" dirty="0"/>
          </a:p>
        </p:txBody>
      </p:sp>
      <p:sp>
        <p:nvSpPr>
          <p:cNvPr id="4" name="Shape 1"/>
          <p:cNvSpPr/>
          <p:nvPr/>
        </p:nvSpPr>
        <p:spPr>
          <a:xfrm>
            <a:off x="6086118" y="1413272"/>
            <a:ext cx="7944564" cy="1267063"/>
          </a:xfrm>
          <a:prstGeom prst="roundRect">
            <a:avLst>
              <a:gd name="adj" fmla="val 8660"/>
            </a:avLst>
          </a:prstGeom>
          <a:solidFill>
            <a:srgbClr val="FFFFFF"/>
          </a:solidFill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118" y="1390412"/>
            <a:ext cx="7944564" cy="9144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1404" y="1156335"/>
            <a:ext cx="513993" cy="51399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9955590" y="1284803"/>
            <a:ext cx="205621" cy="2569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6280309" y="1841659"/>
            <a:ext cx="2141934" cy="26765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Schema Creation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280309" y="2212062"/>
            <a:ext cx="7556183" cy="2740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Defined tables with primary and foreign keys.</a:t>
            </a:r>
            <a:endParaRPr lang="en-US" sz="1300" dirty="0"/>
          </a:p>
        </p:txBody>
      </p:sp>
      <p:sp>
        <p:nvSpPr>
          <p:cNvPr id="10" name="Shape 5"/>
          <p:cNvSpPr/>
          <p:nvPr/>
        </p:nvSpPr>
        <p:spPr>
          <a:xfrm>
            <a:off x="6086118" y="3108603"/>
            <a:ext cx="7944564" cy="1267063"/>
          </a:xfrm>
          <a:prstGeom prst="roundRect">
            <a:avLst>
              <a:gd name="adj" fmla="val 8660"/>
            </a:avLst>
          </a:prstGeom>
          <a:solidFill>
            <a:srgbClr val="FFFFFF"/>
          </a:solidFill>
        </p:spPr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118" y="3085743"/>
            <a:ext cx="7944564" cy="91440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1404" y="2851666"/>
            <a:ext cx="513993" cy="513993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955590" y="2980134"/>
            <a:ext cx="205621" cy="2569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6280309" y="3536990"/>
            <a:ext cx="2141934" cy="26765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Constraints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6280309" y="3907393"/>
            <a:ext cx="7556183" cy="2740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Implemented CHECK and UNIQUE constraints for data integrity.</a:t>
            </a:r>
            <a:endParaRPr lang="en-US" sz="1300" dirty="0"/>
          </a:p>
        </p:txBody>
      </p:sp>
      <p:sp>
        <p:nvSpPr>
          <p:cNvPr id="16" name="Shape 9"/>
          <p:cNvSpPr/>
          <p:nvPr/>
        </p:nvSpPr>
        <p:spPr>
          <a:xfrm>
            <a:off x="6086118" y="4803934"/>
            <a:ext cx="7944564" cy="1267063"/>
          </a:xfrm>
          <a:prstGeom prst="roundRect">
            <a:avLst>
              <a:gd name="adj" fmla="val 8660"/>
            </a:avLst>
          </a:prstGeom>
          <a:solidFill>
            <a:srgbClr val="FFFFFF"/>
          </a:solidFill>
        </p:spPr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118" y="4781074"/>
            <a:ext cx="7944564" cy="91440"/>
          </a:xfrm>
          <a:prstGeom prst="rect">
            <a:avLst/>
          </a:prstGeom>
        </p:spPr>
      </p:pic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1404" y="4546997"/>
            <a:ext cx="513993" cy="513993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9955590" y="4675465"/>
            <a:ext cx="205621" cy="2569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1"/>
          <p:cNvSpPr/>
          <p:nvPr/>
        </p:nvSpPr>
        <p:spPr>
          <a:xfrm>
            <a:off x="6280309" y="5232321"/>
            <a:ext cx="2141934" cy="26765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Cascading Rules</a:t>
            </a:r>
            <a:endParaRPr lang="en-US" sz="1650" dirty="0"/>
          </a:p>
        </p:txBody>
      </p:sp>
      <p:sp>
        <p:nvSpPr>
          <p:cNvPr id="21" name="Text 12"/>
          <p:cNvSpPr/>
          <p:nvPr/>
        </p:nvSpPr>
        <p:spPr>
          <a:xfrm>
            <a:off x="6280309" y="5602724"/>
            <a:ext cx="7556183" cy="2740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Ensured data consistency with cascading updates/deletes.</a:t>
            </a:r>
            <a:endParaRPr lang="en-US" sz="1300" dirty="0"/>
          </a:p>
        </p:txBody>
      </p:sp>
      <p:sp>
        <p:nvSpPr>
          <p:cNvPr id="22" name="Shape 13"/>
          <p:cNvSpPr/>
          <p:nvPr/>
        </p:nvSpPr>
        <p:spPr>
          <a:xfrm>
            <a:off x="6086118" y="6499265"/>
            <a:ext cx="7944564" cy="1267063"/>
          </a:xfrm>
          <a:prstGeom prst="roundRect">
            <a:avLst>
              <a:gd name="adj" fmla="val 8660"/>
            </a:avLst>
          </a:prstGeom>
          <a:solidFill>
            <a:srgbClr val="FFFFFF"/>
          </a:solidFill>
        </p:spPr>
      </p:sp>
      <p:pic>
        <p:nvPicPr>
          <p:cNvPr id="23" name="Image 7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118" y="6476405"/>
            <a:ext cx="7944564" cy="91440"/>
          </a:xfrm>
          <a:prstGeom prst="rect">
            <a:avLst/>
          </a:prstGeom>
        </p:spPr>
      </p:pic>
      <p:pic>
        <p:nvPicPr>
          <p:cNvPr id="24" name="Image 8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1404" y="6242328"/>
            <a:ext cx="513993" cy="513993"/>
          </a:xfrm>
          <a:prstGeom prst="rect">
            <a:avLst/>
          </a:prstGeom>
        </p:spPr>
      </p:pic>
      <p:sp>
        <p:nvSpPr>
          <p:cNvPr id="25" name="Text 14"/>
          <p:cNvSpPr/>
          <p:nvPr/>
        </p:nvSpPr>
        <p:spPr>
          <a:xfrm>
            <a:off x="9955590" y="6370796"/>
            <a:ext cx="205621" cy="2569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4</a:t>
            </a:r>
            <a:endParaRPr lang="en-US" sz="1600" dirty="0"/>
          </a:p>
        </p:txBody>
      </p:sp>
      <p:sp>
        <p:nvSpPr>
          <p:cNvPr id="26" name="Text 15"/>
          <p:cNvSpPr/>
          <p:nvPr/>
        </p:nvSpPr>
        <p:spPr>
          <a:xfrm>
            <a:off x="6280309" y="6927652"/>
            <a:ext cx="2325767" cy="26765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Normalized Structure</a:t>
            </a:r>
            <a:endParaRPr lang="en-US" sz="1650" dirty="0"/>
          </a:p>
        </p:txBody>
      </p:sp>
      <p:sp>
        <p:nvSpPr>
          <p:cNvPr id="27" name="Text 16"/>
          <p:cNvSpPr/>
          <p:nvPr/>
        </p:nvSpPr>
        <p:spPr>
          <a:xfrm>
            <a:off x="6280309" y="7298055"/>
            <a:ext cx="7556183" cy="2740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Designed for efficiency and reduced data redundancy.</a:t>
            </a:r>
            <a:endParaRPr lang="en-US" sz="1300" dirty="0"/>
          </a:p>
        </p:txBody>
      </p:sp>
      <p:sp>
        <p:nvSpPr>
          <p:cNvPr id="28" name="Rectangles 27"/>
          <p:cNvSpPr/>
          <p:nvPr>
            <p:custDataLst>
              <p:tags r:id="rId4"/>
            </p:custDataLst>
          </p:nvPr>
        </p:nvSpPr>
        <p:spPr>
          <a:xfrm>
            <a:off x="12477115" y="7644130"/>
            <a:ext cx="2153285" cy="490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4157"/>
            <a:ext cx="6681192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SQL Queries: Data Interaction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481858"/>
            <a:ext cx="3402330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Basic Queries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247311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Selection and filtering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8950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Efficient data joins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92573"/>
            <a:ext cx="4887158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Advanced Analytical Queries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793790" y="5158026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Common Table Expressions (CTE)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00224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Window functions for complex analysis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42422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Aggregate functions for summaries</a:t>
            </a:r>
            <a:endParaRPr lang="en-US" sz="1750" dirty="0"/>
          </a:p>
        </p:txBody>
      </p:sp>
      <p:sp>
        <p:nvSpPr>
          <p:cNvPr id="16" name="Rectangles 15"/>
          <p:cNvSpPr/>
          <p:nvPr>
            <p:custDataLst>
              <p:tags r:id="rId1"/>
            </p:custDataLst>
          </p:nvPr>
        </p:nvSpPr>
        <p:spPr>
          <a:xfrm>
            <a:off x="12477115" y="7644130"/>
            <a:ext cx="2153285" cy="490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36244"/>
            <a:ext cx="5399484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Transactions &amp; Indexing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5143381"/>
            <a:ext cx="13042821" cy="1685092"/>
          </a:xfrm>
          <a:prstGeom prst="roundRect">
            <a:avLst>
              <a:gd name="adj" fmla="val 20191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5151001"/>
            <a:ext cx="4342448" cy="1669852"/>
          </a:xfrm>
          <a:prstGeom prst="roundRect">
            <a:avLst>
              <a:gd name="adj" fmla="val 20376"/>
            </a:avLst>
          </a:prstGeom>
          <a:solidFill>
            <a:srgbClr val="E6F7FF"/>
          </a:solidFill>
        </p:spPr>
      </p:sp>
      <p:sp>
        <p:nvSpPr>
          <p:cNvPr id="6" name="Text 3"/>
          <p:cNvSpPr/>
          <p:nvPr/>
        </p:nvSpPr>
        <p:spPr>
          <a:xfrm>
            <a:off x="1028224" y="5377815"/>
            <a:ext cx="332172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Multi-step Transactions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5868233"/>
            <a:ext cx="3548658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Ensuring data integrity across multiple operations.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143857" y="5151001"/>
            <a:ext cx="4342567" cy="1669852"/>
          </a:xfrm>
          <a:prstGeom prst="rect">
            <a:avLst/>
          </a:prstGeom>
          <a:solidFill>
            <a:srgbClr val="E6F7FF"/>
          </a:solidFill>
        </p:spPr>
      </p:sp>
      <p:sp>
        <p:nvSpPr>
          <p:cNvPr id="9" name="Shape 6"/>
          <p:cNvSpPr/>
          <p:nvPr/>
        </p:nvSpPr>
        <p:spPr>
          <a:xfrm>
            <a:off x="5143857" y="5151001"/>
            <a:ext cx="30480" cy="1669852"/>
          </a:xfrm>
          <a:prstGeom prst="roundRect">
            <a:avLst>
              <a:gd name="adj" fmla="val 1116279"/>
            </a:avLst>
          </a:prstGeom>
          <a:solidFill>
            <a:srgbClr val="B3D5E4"/>
          </a:solidFill>
        </p:spPr>
      </p:sp>
      <p:sp>
        <p:nvSpPr>
          <p:cNvPr id="10" name="Text 7"/>
          <p:cNvSpPr/>
          <p:nvPr/>
        </p:nvSpPr>
        <p:spPr>
          <a:xfrm>
            <a:off x="5710833" y="5377815"/>
            <a:ext cx="300835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COMMIT / ROLLBACK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710833" y="5868233"/>
            <a:ext cx="320861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Controlling data changes with atomic operations.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860369" y="5702379"/>
            <a:ext cx="566976" cy="566976"/>
          </a:xfrm>
          <a:prstGeom prst="roundRect">
            <a:avLst>
              <a:gd name="adj" fmla="val 60010"/>
            </a:avLst>
          </a:prstGeom>
          <a:solidFill>
            <a:srgbClr val="FFFFFF"/>
          </a:solidFill>
          <a:ln w="30480">
            <a:solidFill>
              <a:srgbClr val="B3D5E4"/>
            </a:solidFill>
            <a:prstDash val="solid"/>
          </a:ln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02054" y="5844064"/>
            <a:ext cx="283488" cy="283488"/>
          </a:xfrm>
          <a:prstGeom prst="rect">
            <a:avLst/>
          </a:prstGeom>
        </p:spPr>
      </p:pic>
      <p:sp>
        <p:nvSpPr>
          <p:cNvPr id="14" name="Shape 10"/>
          <p:cNvSpPr/>
          <p:nvPr/>
        </p:nvSpPr>
        <p:spPr>
          <a:xfrm>
            <a:off x="9486424" y="5151001"/>
            <a:ext cx="4342567" cy="1669852"/>
          </a:xfrm>
          <a:prstGeom prst="rect">
            <a:avLst/>
          </a:prstGeom>
          <a:solidFill>
            <a:srgbClr val="E6F7FF"/>
          </a:solidFill>
        </p:spPr>
      </p:sp>
      <p:sp>
        <p:nvSpPr>
          <p:cNvPr id="15" name="Shape 11"/>
          <p:cNvSpPr/>
          <p:nvPr/>
        </p:nvSpPr>
        <p:spPr>
          <a:xfrm>
            <a:off x="9486424" y="5151001"/>
            <a:ext cx="30480" cy="1669852"/>
          </a:xfrm>
          <a:prstGeom prst="roundRect">
            <a:avLst>
              <a:gd name="adj" fmla="val 1116279"/>
            </a:avLst>
          </a:prstGeom>
          <a:solidFill>
            <a:srgbClr val="B3D5E4"/>
          </a:solidFill>
        </p:spPr>
      </p:sp>
      <p:sp>
        <p:nvSpPr>
          <p:cNvPr id="16" name="Text 12"/>
          <p:cNvSpPr/>
          <p:nvPr/>
        </p:nvSpPr>
        <p:spPr>
          <a:xfrm>
            <a:off x="10053399" y="5377815"/>
            <a:ext cx="300180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Performance Indexes</a:t>
            </a:r>
            <a:endParaRPr lang="en-US" sz="2200" dirty="0"/>
          </a:p>
        </p:txBody>
      </p:sp>
      <p:sp>
        <p:nvSpPr>
          <p:cNvPr id="17" name="Text 13"/>
          <p:cNvSpPr/>
          <p:nvPr/>
        </p:nvSpPr>
        <p:spPr>
          <a:xfrm>
            <a:off x="10053399" y="5868233"/>
            <a:ext cx="354877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Optimizing query speed for large datasets.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9202936" y="5702379"/>
            <a:ext cx="566976" cy="566976"/>
          </a:xfrm>
          <a:prstGeom prst="roundRect">
            <a:avLst>
              <a:gd name="adj" fmla="val 60010"/>
            </a:avLst>
          </a:prstGeom>
          <a:solidFill>
            <a:srgbClr val="FFFFFF"/>
          </a:solidFill>
          <a:ln w="30480">
            <a:solidFill>
              <a:srgbClr val="B3D5E4"/>
            </a:solidFill>
            <a:prstDash val="solid"/>
          </a:ln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44620" y="5844064"/>
            <a:ext cx="283488" cy="283488"/>
          </a:xfrm>
          <a:prstGeom prst="rect">
            <a:avLst/>
          </a:prstGeom>
        </p:spPr>
      </p:pic>
      <p:sp>
        <p:nvSpPr>
          <p:cNvPr id="20" name="Rectangles 19"/>
          <p:cNvSpPr/>
          <p:nvPr>
            <p:custDataLst>
              <p:tags r:id="rId5"/>
            </p:custDataLst>
          </p:nvPr>
        </p:nvSpPr>
        <p:spPr>
          <a:xfrm>
            <a:off x="12477115" y="7644130"/>
            <a:ext cx="2153285" cy="490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5256"/>
            <a:ext cx="6878836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Views &amp; Functions: Reusability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702957"/>
            <a:ext cx="3402330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Reusable Views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46841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Simplified data access for reporting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10608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Streamlined analytics processes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13672"/>
            <a:ext cx="4516041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SQL &amp; PL/pgSQL Functions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793790" y="5379125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Encapsulated complex logic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21323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Improved code modularity and efficiency</a:t>
            </a:r>
            <a:endParaRPr lang="en-US" sz="1750" dirty="0"/>
          </a:p>
        </p:txBody>
      </p:sp>
      <p:sp>
        <p:nvSpPr>
          <p:cNvPr id="16" name="Rectangles 15"/>
          <p:cNvSpPr/>
          <p:nvPr>
            <p:custDataLst>
              <p:tags r:id="rId1"/>
            </p:custDataLst>
          </p:nvPr>
        </p:nvSpPr>
        <p:spPr>
          <a:xfrm>
            <a:off x="12477115" y="7644130"/>
            <a:ext cx="2153285" cy="490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10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11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12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13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14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15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16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17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18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19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2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20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3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4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5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6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7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8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ags/tag9.xml><?xml version="1.0" encoding="utf-8"?>
<p:tagLst xmlns:p="http://schemas.openxmlformats.org/presentationml/2006/main">
  <p:tag name="KSO_WM_DIAGRAM_VIRTUALLY_FRAME" val="{&quot;height&quot;:467.63440944881893,&quot;left&quot;:494.5031496062992,&quot;top&quot;:172.8655905511811,&quot;width&quot;:657.4968503937008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2356</Words>
  <Application>WPS Presentation</Application>
  <PresentationFormat>On-screen Show (16:9)</PresentationFormat>
  <Paragraphs>149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Arial</vt:lpstr>
      <vt:lpstr>SimSun</vt:lpstr>
      <vt:lpstr>Wingdings</vt:lpstr>
      <vt:lpstr>Alexandria Medium</vt:lpstr>
      <vt:lpstr>Alexandria Medium</vt:lpstr>
      <vt:lpstr>Alexandria Medium</vt:lpstr>
      <vt:lpstr>Manrope</vt:lpstr>
      <vt:lpstr>Manrope</vt:lpstr>
      <vt:lpstr>Manrope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Liza</cp:lastModifiedBy>
  <cp:revision>3</cp:revision>
  <dcterms:created xsi:type="dcterms:W3CDTF">2025-12-11T05:25:00Z</dcterms:created>
  <dcterms:modified xsi:type="dcterms:W3CDTF">2025-12-11T05:52:47Z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7939F56E0E9B4ED7A45FFA78E4622B7E_12</vt:lpwstr>
  </property>
  <property fmtid="{D5CDD505-2E9C-101B-9397-08002B2CF9AE}" pid="3" name="KSOProductBuildVer">
    <vt:lpwstr>1033-12.2.0.23155</vt:lpwstr>
  </property>
</Properties>
</file>